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3" r:id="rId10"/>
    <p:sldId id="265" r:id="rId11"/>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1" d="100"/>
          <a:sy n="91" d="100"/>
        </p:scale>
        <p:origin x="37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76A770F-BBF6-34AF-DEAA-BE77A5891052}"/>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581C5BD7-9130-49A5-855E-259A037894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0E4E6F7E-FA0A-5796-73DB-C64C86551C64}"/>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67BCDC39-FCAC-8B9B-16AC-3578C2E282B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42543EB-5BFA-BAB2-6FDF-18F7C955428B}"/>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2640278157"/>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8343679-3F14-0084-99CB-2B793F6F177E}"/>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BDBE6259-8DDA-2D19-9B5C-A5D9BD36CAA6}"/>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DEBD5FC-0B27-C65E-34C8-4A0297D33758}"/>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0003BB60-BD21-4A44-92A5-CFAC671FC847}"/>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C4EEC848-B9A2-9C45-BF08-8589763A3A92}"/>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1776255706"/>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5F503B4B-17C0-B97E-8FAB-AE6B99FD4E0E}"/>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3BCB760F-4828-D89B-73EE-CC47BB7EDEF8}"/>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3A38DB1-93F5-9243-59F6-00E53097EFEA}"/>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4087303E-A1D7-E798-654C-B21DE5D0E0FE}"/>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19A897BF-F796-B953-7368-6E5781A3A17F}"/>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4122810734"/>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FD36A17-20ED-6006-4D65-76DA382010D1}"/>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D23FDE7D-2CBA-0A06-8B05-FFBFCC3D6319}"/>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DC17E0F-6893-8D98-4781-A4E2B65B547B}"/>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1AF2200A-34E7-D83A-B18F-B56507CFEEB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8A711E41-7AFC-C63B-3A50-1D2CEBD875BA}"/>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757989338"/>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B42A547-789A-F287-FE19-846243AFB24D}"/>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6DF83A24-E246-5D5F-47DE-F9AB82875E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AA7C4467-C7B2-3A61-A6B8-77954137080C}"/>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F8EA4307-4126-D08A-327E-AB594300BA04}"/>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BC163D6-FCE0-CA81-944E-A7330C343C7D}"/>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1428537327"/>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DE19E2A-2FD8-03CE-C621-78C1DE62E7F9}"/>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18244440-01DF-8409-3150-F1816ABE8EED}"/>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83BE94C1-9BF2-3135-6818-8F065F2DFEB5}"/>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9609D394-8D53-B9CC-70AF-DDB6AE21C6B8}"/>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6" name="Нижний колонтитул 5">
            <a:extLst>
              <a:ext uri="{FF2B5EF4-FFF2-40B4-BE49-F238E27FC236}">
                <a16:creationId xmlns:a16="http://schemas.microsoft.com/office/drawing/2014/main" id="{BA2C5D76-AF0E-0769-2BE3-74ABAE78FB41}"/>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45234488-BFCE-FAB2-0374-C17C7ACC340C}"/>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492460847"/>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529A82A-57AA-C368-5AE7-EF1EABD26CE4}"/>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39DFB686-9DCD-16EC-7715-D32DE6E881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80356D8C-E012-E045-BF08-0EE314EE0DE1}"/>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49D37830-F8C7-76AA-ABB8-C175BA5EC2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36DC401F-A474-762E-F768-87F8F3411798}"/>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71A52989-4FDC-9F19-3740-7849DE5217D6}"/>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8" name="Нижний колонтитул 7">
            <a:extLst>
              <a:ext uri="{FF2B5EF4-FFF2-40B4-BE49-F238E27FC236}">
                <a16:creationId xmlns:a16="http://schemas.microsoft.com/office/drawing/2014/main" id="{8D749E20-9B7A-DC67-6F0C-ED12D5B43FB0}"/>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8EFEFD22-9ED5-F1C6-D6A7-5B3D2086CC60}"/>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90420891"/>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B310B59-C53C-CB84-F7E1-07DC4D70F4A0}"/>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ECFED2B0-5AB4-8C52-EEE7-767C909633B5}"/>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4" name="Нижний колонтитул 3">
            <a:extLst>
              <a:ext uri="{FF2B5EF4-FFF2-40B4-BE49-F238E27FC236}">
                <a16:creationId xmlns:a16="http://schemas.microsoft.com/office/drawing/2014/main" id="{76EE6534-8E84-ECB1-5874-B9C0CCF210C8}"/>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C86D3ADF-1D1B-70A3-5C14-B32B9E552E9C}"/>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1315125224"/>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412CF710-D0CC-C7C1-982D-65CE5A2EA93B}"/>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3" name="Нижний колонтитул 2">
            <a:extLst>
              <a:ext uri="{FF2B5EF4-FFF2-40B4-BE49-F238E27FC236}">
                <a16:creationId xmlns:a16="http://schemas.microsoft.com/office/drawing/2014/main" id="{A1F05463-51CB-8C58-1F64-B48DEE294207}"/>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861255A5-3C52-A80F-E991-1BF3F6B3F71A}"/>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1385199827"/>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EEB09ED-A0F9-17B4-B7DD-34CB3AB4271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30BD40DD-8369-D06C-1D7D-275A8F3FB1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7DEDAEC4-65A9-9F94-0A79-A149486E81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9000E27D-F6F3-EA44-4B7B-ADBA23AD6A51}"/>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6" name="Нижний колонтитул 5">
            <a:extLst>
              <a:ext uri="{FF2B5EF4-FFF2-40B4-BE49-F238E27FC236}">
                <a16:creationId xmlns:a16="http://schemas.microsoft.com/office/drawing/2014/main" id="{C4558A20-CC96-FFCD-B799-743D472217B0}"/>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D38E8EB7-24DE-64A8-233F-4D2F672549F6}"/>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3949741915"/>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71BEAA2-2F36-6EAD-8B00-8601FA28051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3773D447-80B4-781C-CC74-2342FEF0A2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2DBC8D7D-C7DE-FD4A-759A-07D8C42622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54AD6741-A01B-4083-A6FC-BA432A90DC75}"/>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6" name="Нижний колонтитул 5">
            <a:extLst>
              <a:ext uri="{FF2B5EF4-FFF2-40B4-BE49-F238E27FC236}">
                <a16:creationId xmlns:a16="http://schemas.microsoft.com/office/drawing/2014/main" id="{9CA1748F-94BE-2AFA-19F8-2B2154D0F43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37EDCD8E-5B74-6A98-83BC-EC4DB4217E25}"/>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1184553771"/>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A47A80D-92AF-207A-8389-E79F5EB968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C52DB1BE-37AD-385E-6803-0AD7AF9248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9DDB7BFC-2C4A-32F7-CAEA-E63D2EB01E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6B593EBC-8B86-47F1-744E-5631A66839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2B9FBAB7-22CC-CDF0-3DD6-83250494B0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15F1C5-73F0-49F6-AE36-C7C44CDDB7FF}" type="slidenum">
              <a:rPr lang="ru-RU" smtClean="0"/>
              <a:t>‹#›</a:t>
            </a:fld>
            <a:endParaRPr lang="ru-RU"/>
          </a:p>
        </p:txBody>
      </p:sp>
    </p:spTree>
    <p:extLst>
      <p:ext uri="{BB962C8B-B14F-4D97-AF65-F5344CB8AC3E}">
        <p14:creationId xmlns:p14="http://schemas.microsoft.com/office/powerpoint/2010/main" val="12185897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250">
        <p:fade/>
      </p:transition>
    </mc:Choice>
    <mc:Fallback>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2B4E1B8-0680-B48D-E276-32FC1EEB0992}"/>
              </a:ext>
            </a:extLst>
          </p:cNvPr>
          <p:cNvSpPr>
            <a:spLocks noGrp="1"/>
          </p:cNvSpPr>
          <p:nvPr>
            <p:ph type="title"/>
          </p:nvPr>
        </p:nvSpPr>
        <p:spPr/>
        <p:txBody>
          <a:bodyPr>
            <a:normAutofit/>
          </a:bodyPr>
          <a:lstStyle/>
          <a:p>
            <a:r>
              <a:rPr lang="ru-RU" dirty="0">
                <a:latin typeface="Century Gothic" panose="020B0502020202020204" pitchFamily="34" charset="0"/>
              </a:rPr>
              <a:t>«Искусство Превращений: Мир Актерского Мастерства»</a:t>
            </a:r>
          </a:p>
        </p:txBody>
      </p:sp>
      <p:sp>
        <p:nvSpPr>
          <p:cNvPr id="3" name="Подзаголовок 2">
            <a:extLst>
              <a:ext uri="{FF2B5EF4-FFF2-40B4-BE49-F238E27FC236}">
                <a16:creationId xmlns:a16="http://schemas.microsoft.com/office/drawing/2014/main" id="{15EA5F1C-5025-F831-D8FB-A0526087FB91}"/>
              </a:ext>
            </a:extLst>
          </p:cNvPr>
          <p:cNvSpPr>
            <a:spLocks noGrp="1"/>
          </p:cNvSpPr>
          <p:nvPr>
            <p:ph type="subTitle" idx="4294967295"/>
          </p:nvPr>
        </p:nvSpPr>
        <p:spPr>
          <a:xfrm>
            <a:off x="0" y="4759325"/>
            <a:ext cx="5162550" cy="1130300"/>
          </a:xfrm>
        </p:spPr>
        <p:txBody>
          <a:bodyPr>
            <a:normAutofit fontScale="85000" lnSpcReduction="20000"/>
          </a:bodyPr>
          <a:lstStyle/>
          <a:p>
            <a:r>
              <a:rPr lang="ru-RU" dirty="0">
                <a:latin typeface="Bahnschrift Condensed" panose="020B0502040204020203" pitchFamily="34" charset="0"/>
              </a:rPr>
              <a:t>Ученица колледжа </a:t>
            </a:r>
            <a:r>
              <a:rPr lang="ru-RU" dirty="0" err="1">
                <a:latin typeface="Bahnschrift Condensed" panose="020B0502040204020203" pitchFamily="34" charset="0"/>
              </a:rPr>
              <a:t>Салымбекова</a:t>
            </a:r>
            <a:r>
              <a:rPr lang="ru-RU" dirty="0">
                <a:latin typeface="Bahnschrift Condensed" panose="020B0502040204020203" pitchFamily="34" charset="0"/>
              </a:rPr>
              <a:t> </a:t>
            </a:r>
          </a:p>
          <a:p>
            <a:r>
              <a:rPr lang="ru-RU" dirty="0">
                <a:latin typeface="Bahnschrift Condensed" panose="020B0502040204020203" pitchFamily="34" charset="0"/>
              </a:rPr>
              <a:t>Группа </a:t>
            </a:r>
            <a:r>
              <a:rPr lang="en-US" dirty="0">
                <a:latin typeface="Bahnschrift Condensed" panose="020B0502040204020203" pitchFamily="34" charset="0"/>
              </a:rPr>
              <a:t>CS-15-24</a:t>
            </a:r>
          </a:p>
          <a:p>
            <a:r>
              <a:rPr lang="ru-RU" dirty="0" err="1">
                <a:latin typeface="Bahnschrift Condensed" panose="020B0502040204020203" pitchFamily="34" charset="0"/>
              </a:rPr>
              <a:t>Кумарбекова</a:t>
            </a:r>
            <a:r>
              <a:rPr lang="ru-RU" dirty="0">
                <a:latin typeface="Bahnschrift Condensed" panose="020B0502040204020203" pitchFamily="34" charset="0"/>
              </a:rPr>
              <a:t> Сауле</a:t>
            </a:r>
          </a:p>
        </p:txBody>
      </p:sp>
    </p:spTree>
    <p:extLst>
      <p:ext uri="{BB962C8B-B14F-4D97-AF65-F5344CB8AC3E}">
        <p14:creationId xmlns:p14="http://schemas.microsoft.com/office/powerpoint/2010/main" val="2340566326"/>
      </p:ext>
    </p:extLst>
  </p:cSld>
  <p:clrMapOvr>
    <a:masterClrMapping/>
  </p:clrMapOvr>
  <mc:AlternateContent xmlns:mc="http://schemas.openxmlformats.org/markup-compatibility/2006">
    <mc:Choice xmlns:p14="http://schemas.microsoft.com/office/powerpoint/2010/main" Requires="p14">
      <p:transition p14:dur="250" advTm="1000">
        <p:fade/>
      </p:transition>
    </mc:Choice>
    <mc:Fallback>
      <p:transition advTm="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виток: вертикальный 1">
            <a:extLst>
              <a:ext uri="{FF2B5EF4-FFF2-40B4-BE49-F238E27FC236}">
                <a16:creationId xmlns:a16="http://schemas.microsoft.com/office/drawing/2014/main" id="{3884537F-E762-A95F-E50E-82617F02F685}"/>
              </a:ext>
            </a:extLst>
          </p:cNvPr>
          <p:cNvSpPr/>
          <p:nvPr/>
        </p:nvSpPr>
        <p:spPr>
          <a:xfrm>
            <a:off x="1859559" y="329268"/>
            <a:ext cx="8472881" cy="6199464"/>
          </a:xfrm>
          <a:prstGeom prst="verticalScrol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ru-RU" sz="6000" dirty="0">
                <a:solidFill>
                  <a:schemeClr val="tx1"/>
                </a:solidFill>
                <a:latin typeface="Cascadia Code Light" panose="020B0609020000020004" pitchFamily="49" charset="0"/>
                <a:cs typeface="Cascadia Code Light" panose="020B0609020000020004" pitchFamily="49" charset="0"/>
              </a:rPr>
              <a:t>Спасибо всем за внимание</a:t>
            </a:r>
          </a:p>
        </p:txBody>
      </p:sp>
    </p:spTree>
    <p:extLst>
      <p:ext uri="{BB962C8B-B14F-4D97-AF65-F5344CB8AC3E}">
        <p14:creationId xmlns:p14="http://schemas.microsoft.com/office/powerpoint/2010/main" val="1566646668"/>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53C99B3-B2F9-FA6C-4EB0-BBE434C29B27}"/>
              </a:ext>
            </a:extLst>
          </p:cNvPr>
          <p:cNvSpPr>
            <a:spLocks noGrp="1"/>
          </p:cNvSpPr>
          <p:nvPr>
            <p:ph type="title"/>
          </p:nvPr>
        </p:nvSpPr>
        <p:spPr/>
        <p:txBody>
          <a:bodyPr>
            <a:noAutofit/>
          </a:bodyPr>
          <a:lstStyle/>
          <a:p>
            <a:r>
              <a:rPr lang="ru-RU" sz="2400" dirty="0">
                <a:latin typeface="Cascadia Mono ExtraLight" panose="020B0609020000020004" pitchFamily="49" charset="0"/>
                <a:cs typeface="Cascadia Mono ExtraLight" panose="020B0609020000020004" pitchFamily="49" charset="0"/>
              </a:rPr>
              <a:t>Актерское мастерство – это искусство создания образа и передачи эмоций, идей и характера персонажей через различные формы выражения. В этой презентации мы обсудим основные аспекты актерского мастерства, его историю, техники и особенности</a:t>
            </a:r>
            <a:r>
              <a:rPr lang="ru-RU" sz="2400" dirty="0"/>
              <a:t>.</a:t>
            </a:r>
          </a:p>
        </p:txBody>
      </p:sp>
      <p:sp>
        <p:nvSpPr>
          <p:cNvPr id="3" name="Объект 2">
            <a:extLst>
              <a:ext uri="{FF2B5EF4-FFF2-40B4-BE49-F238E27FC236}">
                <a16:creationId xmlns:a16="http://schemas.microsoft.com/office/drawing/2014/main" id="{154BF8C9-0FC7-DA76-7BC0-39FA40FA262F}"/>
              </a:ext>
            </a:extLst>
          </p:cNvPr>
          <p:cNvSpPr>
            <a:spLocks noGrp="1"/>
          </p:cNvSpPr>
          <p:nvPr>
            <p:ph idx="1"/>
          </p:nvPr>
        </p:nvSpPr>
        <p:spPr/>
        <p:txBody>
          <a:bodyPr/>
          <a:lstStyle/>
          <a:p>
            <a:endParaRPr lang="ru-RU" b="1" dirty="0"/>
          </a:p>
          <a:p>
            <a:endParaRPr lang="ru-RU" dirty="0"/>
          </a:p>
        </p:txBody>
      </p:sp>
      <p:pic>
        <p:nvPicPr>
          <p:cNvPr id="5" name="Рисунок 4">
            <a:extLst>
              <a:ext uri="{FF2B5EF4-FFF2-40B4-BE49-F238E27FC236}">
                <a16:creationId xmlns:a16="http://schemas.microsoft.com/office/drawing/2014/main" id="{7A6C9BE2-48E8-3E66-A586-759E844AFA77}"/>
              </a:ext>
            </a:extLst>
          </p:cNvPr>
          <p:cNvPicPr>
            <a:picLocks noChangeAspect="1"/>
          </p:cNvPicPr>
          <p:nvPr/>
        </p:nvPicPr>
        <p:blipFill>
          <a:blip r:embed="rId2"/>
          <a:stretch>
            <a:fillRect/>
          </a:stretch>
        </p:blipFill>
        <p:spPr>
          <a:xfrm>
            <a:off x="621891" y="1825625"/>
            <a:ext cx="4437523" cy="4437523"/>
          </a:xfrm>
          <a:prstGeom prst="rect">
            <a:avLst/>
          </a:prstGeom>
        </p:spPr>
      </p:pic>
    </p:spTree>
    <p:extLst>
      <p:ext uri="{BB962C8B-B14F-4D97-AF65-F5344CB8AC3E}">
        <p14:creationId xmlns:p14="http://schemas.microsoft.com/office/powerpoint/2010/main" val="1656525718"/>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331578E-2DD3-A85C-7FE0-AC5450AF804D}"/>
              </a:ext>
            </a:extLst>
          </p:cNvPr>
          <p:cNvSpPr>
            <a:spLocks noGrp="1"/>
          </p:cNvSpPr>
          <p:nvPr>
            <p:ph type="title"/>
          </p:nvPr>
        </p:nvSpPr>
        <p:spPr/>
        <p:txBody>
          <a:bodyPr/>
          <a:lstStyle/>
          <a:p>
            <a:r>
              <a:rPr lang="ru-RU" b="1" dirty="0">
                <a:latin typeface="Century Gothic" panose="020B0502020202020204" pitchFamily="34" charset="0"/>
              </a:rPr>
              <a:t>Эмоции в центре мастерства</a:t>
            </a:r>
            <a:br>
              <a:rPr lang="ru-RU" b="1" dirty="0"/>
            </a:br>
            <a:endParaRPr lang="ru-RU" dirty="0"/>
          </a:p>
        </p:txBody>
      </p:sp>
      <p:sp>
        <p:nvSpPr>
          <p:cNvPr id="6" name="Rectangle 1">
            <a:extLst>
              <a:ext uri="{FF2B5EF4-FFF2-40B4-BE49-F238E27FC236}">
                <a16:creationId xmlns:a16="http://schemas.microsoft.com/office/drawing/2014/main" id="{797106B3-FF17-455B-AC5B-A26B9315383D}"/>
              </a:ext>
            </a:extLst>
          </p:cNvPr>
          <p:cNvSpPr>
            <a:spLocks noGrp="1" noChangeArrowheads="1"/>
          </p:cNvSpPr>
          <p:nvPr>
            <p:ph idx="1"/>
          </p:nvPr>
        </p:nvSpPr>
        <p:spPr bwMode="auto">
          <a:xfrm>
            <a:off x="285135" y="701690"/>
            <a:ext cx="3854246" cy="5539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b="0" i="0" u="none" strike="noStrike" cap="none" normalizeH="0" baseline="0" dirty="0">
                <a:ln>
                  <a:noFill/>
                </a:ln>
                <a:solidFill>
                  <a:schemeClr val="tx1"/>
                </a:solidFill>
                <a:effectLst/>
                <a:latin typeface="Century Schoolbook" panose="02040604050505020304" pitchFamily="18" charset="0"/>
              </a:rPr>
              <a:t>Лица актёров, выражающие различные эмоции (гнев, радость, печаль, удивление).</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b="0" i="0" u="none" strike="noStrike" cap="none" normalizeH="0" baseline="0" dirty="0">
                <a:ln>
                  <a:noFill/>
                </a:ln>
                <a:solidFill>
                  <a:schemeClr val="tx1"/>
                </a:solidFill>
                <a:effectLst/>
                <a:latin typeface="Century Schoolbook" panose="02040604050505020304" pitchFamily="18" charset="0"/>
              </a:rPr>
              <a:t>Актёрское мастерство — это способность передавать эмоции и заставлять зрителя переживать вместе с героями. </a:t>
            </a:r>
          </a:p>
        </p:txBody>
      </p:sp>
      <p:pic>
        <p:nvPicPr>
          <p:cNvPr id="7" name="Рисунок 6">
            <a:extLst>
              <a:ext uri="{FF2B5EF4-FFF2-40B4-BE49-F238E27FC236}">
                <a16:creationId xmlns:a16="http://schemas.microsoft.com/office/drawing/2014/main" id="{4D5759A4-8B75-B530-7E85-160784CDFBE9}"/>
              </a:ext>
            </a:extLst>
          </p:cNvPr>
          <p:cNvPicPr>
            <a:picLocks noChangeAspect="1"/>
          </p:cNvPicPr>
          <p:nvPr/>
        </p:nvPicPr>
        <p:blipFill>
          <a:blip r:embed="rId2"/>
          <a:stretch>
            <a:fillRect/>
          </a:stretch>
        </p:blipFill>
        <p:spPr>
          <a:xfrm>
            <a:off x="5378245" y="1128894"/>
            <a:ext cx="5476567" cy="5112774"/>
          </a:xfrm>
          <a:prstGeom prst="rect">
            <a:avLst/>
          </a:prstGeom>
        </p:spPr>
      </p:pic>
      <p:sp>
        <p:nvSpPr>
          <p:cNvPr id="8" name="AutoShape 3" descr="A collage of actors' faces displaying a wide range of emotions. Each actor shows a different strong emotion: anger, joy, sadness, surprise, fear, and love. The faces are expressive, with intense focus on their eyes and facial muscles, highlighting the craft of conveying emotion through subtle changes. The background is neutral, so the attention is solely on the faces and their emotions.">
            <a:extLst>
              <a:ext uri="{FF2B5EF4-FFF2-40B4-BE49-F238E27FC236}">
                <a16:creationId xmlns:a16="http://schemas.microsoft.com/office/drawing/2014/main" id="{D4508E05-79CC-FB1E-B3E9-192DAB609B2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Tree>
    <p:extLst>
      <p:ext uri="{BB962C8B-B14F-4D97-AF65-F5344CB8AC3E}">
        <p14:creationId xmlns:p14="http://schemas.microsoft.com/office/powerpoint/2010/main" val="80620162"/>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FF866D7-1CAC-275A-8F78-9E0486037B66}"/>
              </a:ext>
            </a:extLst>
          </p:cNvPr>
          <p:cNvSpPr>
            <a:spLocks noGrp="1"/>
          </p:cNvSpPr>
          <p:nvPr>
            <p:ph type="title"/>
          </p:nvPr>
        </p:nvSpPr>
        <p:spPr/>
        <p:txBody>
          <a:bodyPr/>
          <a:lstStyle/>
          <a:p>
            <a:r>
              <a:rPr lang="ru-RU" dirty="0">
                <a:latin typeface="Century Schoolbook" panose="02040604050505020304" pitchFamily="18" charset="0"/>
              </a:rPr>
              <a:t> </a:t>
            </a:r>
            <a:r>
              <a:rPr lang="ru-RU" b="1" dirty="0">
                <a:latin typeface="Century Schoolbook" panose="02040604050505020304" pitchFamily="18" charset="0"/>
              </a:rPr>
              <a:t>Работа на сцене и за кулисами</a:t>
            </a:r>
            <a:endParaRPr lang="ru-RU" dirty="0">
              <a:latin typeface="Century Schoolbook" panose="02040604050505020304" pitchFamily="18" charset="0"/>
            </a:endParaRPr>
          </a:p>
        </p:txBody>
      </p:sp>
      <p:sp>
        <p:nvSpPr>
          <p:cNvPr id="4" name="Rectangle 1">
            <a:extLst>
              <a:ext uri="{FF2B5EF4-FFF2-40B4-BE49-F238E27FC236}">
                <a16:creationId xmlns:a16="http://schemas.microsoft.com/office/drawing/2014/main" id="{B54F96D5-D0D2-C383-E5D9-FE5CFA553F9D}"/>
              </a:ext>
            </a:extLst>
          </p:cNvPr>
          <p:cNvSpPr>
            <a:spLocks noGrp="1" noChangeArrowheads="1"/>
          </p:cNvSpPr>
          <p:nvPr>
            <p:ph idx="1"/>
          </p:nvPr>
        </p:nvSpPr>
        <p:spPr bwMode="auto">
          <a:xfrm>
            <a:off x="255639" y="1549063"/>
            <a:ext cx="11098161" cy="5201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b="0" i="0" u="none" strike="noStrike" cap="none" normalizeH="0" baseline="0" dirty="0">
                <a:ln>
                  <a:noFill/>
                </a:ln>
                <a:solidFill>
                  <a:schemeClr val="tx1"/>
                </a:solidFill>
                <a:effectLst/>
                <a:latin typeface="Century Schoolbook" panose="02040604050505020304" pitchFamily="18" charset="0"/>
              </a:rPr>
              <a:t>Актёр на съёмочной площадке в конце долгого рабочего дня, с уставшим выражением лица, окружённый светом и камерами. Это может передать физическое напряжение от продолжительных съёмок.</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2000" b="1" i="0" u="none" strike="noStrike" cap="none" normalizeH="0" baseline="0" dirty="0">
                <a:ln>
                  <a:noFill/>
                </a:ln>
                <a:solidFill>
                  <a:schemeClr val="tx1"/>
                </a:solidFill>
                <a:effectLst/>
                <a:latin typeface="Arial Narrow" panose="020B0606020202030204" pitchFamily="34" charset="0"/>
              </a:rPr>
              <a:t>Бесконечные репетиции</a:t>
            </a:r>
            <a:r>
              <a:rPr kumimoji="0" lang="ru-RU" altLang="ru-RU" sz="2000" b="0" i="0" u="none" strike="noStrike" cap="none" normalizeH="0" baseline="0" dirty="0">
                <a:ln>
                  <a:noFill/>
                </a:ln>
                <a:solidFill>
                  <a:schemeClr val="tx1"/>
                </a:solidFill>
                <a:effectLst/>
                <a:latin typeface="Arial Narrow" panose="020B0606020202030204" pitchFamily="34" charset="0"/>
              </a:rPr>
              <a:t>: Актёр, репетирующий одну и ту же сцену много раз подряд, с заметной усталостью, возможно, в взаимодействии с режиссёром или коллегами по сцене. Это подчеркивает монотонную, но необходимую часть их работы.</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2000" b="1" i="0" u="none" strike="noStrike" cap="none" normalizeH="0" baseline="0" dirty="0">
                <a:ln>
                  <a:noFill/>
                </a:ln>
                <a:solidFill>
                  <a:schemeClr val="tx1"/>
                </a:solidFill>
                <a:effectLst/>
                <a:latin typeface="Arial Narrow" panose="020B0606020202030204" pitchFamily="34" charset="0"/>
              </a:rPr>
              <a:t>Эмоциональная нагрузка</a:t>
            </a:r>
            <a:r>
              <a:rPr kumimoji="0" lang="ru-RU" altLang="ru-RU" sz="2000" b="0" i="0" u="none" strike="noStrike" cap="none" normalizeH="0" baseline="0" dirty="0">
                <a:ln>
                  <a:noFill/>
                </a:ln>
                <a:solidFill>
                  <a:schemeClr val="tx1"/>
                </a:solidFill>
                <a:effectLst/>
                <a:latin typeface="Arial Narrow" panose="020B0606020202030204" pitchFamily="34" charset="0"/>
              </a:rPr>
              <a:t>: Актёр, погружённый в трудную сцену, выражающий глубокую грусть или гнев, демонстрируя, насколько погружение в роль может быть эмоционально истощающим.</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2000" b="1" i="0" u="none" strike="noStrike" cap="none" normalizeH="0" baseline="0" dirty="0">
                <a:ln>
                  <a:noFill/>
                </a:ln>
                <a:solidFill>
                  <a:schemeClr val="tx1"/>
                </a:solidFill>
                <a:effectLst/>
                <a:latin typeface="Arial Narrow" panose="020B0606020202030204" pitchFamily="34" charset="0"/>
              </a:rPr>
              <a:t>Ожидание между дублями</a:t>
            </a:r>
            <a:r>
              <a:rPr kumimoji="0" lang="ru-RU" altLang="ru-RU" sz="2000" b="0" i="0" u="none" strike="noStrike" cap="none" normalizeH="0" baseline="0" dirty="0">
                <a:ln>
                  <a:noFill/>
                </a:ln>
                <a:solidFill>
                  <a:schemeClr val="tx1"/>
                </a:solidFill>
                <a:effectLst/>
                <a:latin typeface="Arial Narrow" panose="020B0606020202030204" pitchFamily="34" charset="0"/>
              </a:rPr>
              <a:t>: Актёр в гримерке или за кулисами, ожидающий следующего дубля, с сосредоточенным или усталым выражением лица. Эта сцена может символизировать многочасовые ожидания между короткими моментами игры.</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2000" b="1" i="0" u="none" strike="noStrike" cap="none" normalizeH="0" baseline="0" dirty="0">
                <a:ln>
                  <a:noFill/>
                </a:ln>
                <a:solidFill>
                  <a:schemeClr val="tx1"/>
                </a:solidFill>
                <a:effectLst/>
                <a:latin typeface="Arial Narrow" panose="020B0606020202030204" pitchFamily="34" charset="0"/>
              </a:rPr>
              <a:t>Проживание чужих судеб</a:t>
            </a:r>
            <a:r>
              <a:rPr kumimoji="0" lang="ru-RU" altLang="ru-RU" sz="2000" b="0" i="0" u="none" strike="noStrike" cap="none" normalizeH="0" baseline="0" dirty="0">
                <a:ln>
                  <a:noFill/>
                </a:ln>
                <a:solidFill>
                  <a:schemeClr val="tx1"/>
                </a:solidFill>
                <a:effectLst/>
                <a:latin typeface="Arial Narrow" panose="020B0606020202030204" pitchFamily="34" charset="0"/>
              </a:rPr>
              <a:t>: Актёр в процессе работы над сложной ролью, выражающий страдание персонажа. Это показывает, как актёрам приходится эмоционально и психологически проходить через чужие судьбы.</a:t>
            </a:r>
          </a:p>
        </p:txBody>
      </p:sp>
    </p:spTree>
    <p:extLst>
      <p:ext uri="{BB962C8B-B14F-4D97-AF65-F5344CB8AC3E}">
        <p14:creationId xmlns:p14="http://schemas.microsoft.com/office/powerpoint/2010/main" val="2291990017"/>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A7A2415-4A1C-E61F-B673-1389FD459FDD}"/>
              </a:ext>
            </a:extLst>
          </p:cNvPr>
          <p:cNvSpPr>
            <a:spLocks noGrp="1"/>
          </p:cNvSpPr>
          <p:nvPr>
            <p:ph type="title"/>
          </p:nvPr>
        </p:nvSpPr>
        <p:spPr>
          <a:xfrm>
            <a:off x="2310581" y="261722"/>
            <a:ext cx="7914968" cy="1325563"/>
          </a:xfrm>
        </p:spPr>
        <p:txBody>
          <a:bodyPr>
            <a:normAutofit/>
          </a:bodyPr>
          <a:lstStyle/>
          <a:p>
            <a:r>
              <a:rPr lang="ru-RU" sz="3200" dirty="0">
                <a:latin typeface="Cascadia Mono SemiBold" panose="020B0609020000020004" pitchFamily="49" charset="0"/>
                <a:cs typeface="Cascadia Mono SemiBold" panose="020B0609020000020004" pitchFamily="49" charset="0"/>
              </a:rPr>
              <a:t>Минусы и плюсы быть актером</a:t>
            </a:r>
          </a:p>
        </p:txBody>
      </p:sp>
      <p:sp>
        <p:nvSpPr>
          <p:cNvPr id="4" name="Объект 3">
            <a:extLst>
              <a:ext uri="{FF2B5EF4-FFF2-40B4-BE49-F238E27FC236}">
                <a16:creationId xmlns:a16="http://schemas.microsoft.com/office/drawing/2014/main" id="{2961FD3E-B64D-C33C-970D-CB624E421C20}"/>
              </a:ext>
            </a:extLst>
          </p:cNvPr>
          <p:cNvSpPr>
            <a:spLocks noGrp="1"/>
          </p:cNvSpPr>
          <p:nvPr>
            <p:ph sz="half" idx="2"/>
          </p:nvPr>
        </p:nvSpPr>
        <p:spPr>
          <a:xfrm>
            <a:off x="0" y="1807984"/>
            <a:ext cx="5909187" cy="5050016"/>
          </a:xfrm>
        </p:spPr>
        <p:txBody>
          <a:bodyPr>
            <a:normAutofit fontScale="70000" lnSpcReduction="20000"/>
          </a:bodyPr>
          <a:lstStyle/>
          <a:p>
            <a:r>
              <a:rPr lang="ru-RU" sz="2900" b="1" dirty="0"/>
              <a:t>Плюсы жизни актёра:</a:t>
            </a:r>
          </a:p>
          <a:p>
            <a:pPr>
              <a:buFont typeface="+mj-lt"/>
              <a:buAutoNum type="arabicPeriod"/>
            </a:pPr>
            <a:r>
              <a:rPr lang="ru-RU" sz="2900" b="1" dirty="0"/>
              <a:t>Творческая реализация</a:t>
            </a:r>
            <a:r>
              <a:rPr lang="ru-RU" sz="2900" dirty="0"/>
              <a:t>: Возможность воплощать различные образы, играть яркие роли, развивать свою креативность</a:t>
            </a:r>
          </a:p>
          <a:p>
            <a:pPr>
              <a:buFont typeface="+mj-lt"/>
              <a:buAutoNum type="arabicPeriod"/>
            </a:pPr>
            <a:r>
              <a:rPr lang="ru-RU" sz="2900" b="1" dirty="0"/>
              <a:t>Признание и слава</a:t>
            </a:r>
            <a:r>
              <a:rPr lang="ru-RU" sz="2900" dirty="0"/>
              <a:t>: Популярные актёры становятся известными, получают признание, любовь зрителей и поклонников.</a:t>
            </a:r>
          </a:p>
          <a:p>
            <a:pPr>
              <a:buFont typeface="+mj-lt"/>
              <a:buAutoNum type="arabicPeriod"/>
            </a:pPr>
            <a:r>
              <a:rPr lang="ru-RU" sz="2900" b="1" dirty="0"/>
              <a:t>Возможность путешествовать</a:t>
            </a:r>
            <a:r>
              <a:rPr lang="ru-RU" sz="2900" dirty="0"/>
              <a:t>: Часто актёры работают в разных странах и на различных площадках, открывая для себя новые места.</a:t>
            </a:r>
          </a:p>
          <a:p>
            <a:pPr>
              <a:buFont typeface="+mj-lt"/>
              <a:buAutoNum type="arabicPeriod"/>
            </a:pPr>
            <a:r>
              <a:rPr lang="ru-RU" sz="2900" b="1" dirty="0"/>
              <a:t>Финансовая успешность</a:t>
            </a:r>
            <a:r>
              <a:rPr lang="ru-RU" sz="2900" dirty="0"/>
              <a:t>: Для успешных актёров — возможность высокого заработка и работы над крупными проектами.</a:t>
            </a:r>
          </a:p>
          <a:p>
            <a:pPr marL="457200" lvl="1" indent="0">
              <a:buNone/>
            </a:pPr>
            <a:endParaRPr lang="ru-RU" sz="2900" dirty="0"/>
          </a:p>
          <a:p>
            <a:pPr>
              <a:buFont typeface="+mj-lt"/>
              <a:buAutoNum type="arabicPeriod"/>
            </a:pPr>
            <a:r>
              <a:rPr lang="ru-RU" sz="2900" b="1" dirty="0"/>
              <a:t>Постоянное развитие и обучение</a:t>
            </a:r>
            <a:r>
              <a:rPr lang="ru-RU" sz="2900" dirty="0"/>
              <a:t>: Актёрская профессия требует постоянного самосовершенствования, изучения новых техник, что делает их профессионалами в разных сферах.</a:t>
            </a:r>
          </a:p>
          <a:p>
            <a:pPr marL="457200" lvl="1" indent="0">
              <a:buNone/>
            </a:pPr>
            <a:endParaRPr lang="ru-RU" sz="2900" dirty="0"/>
          </a:p>
          <a:p>
            <a:endParaRPr lang="ru-RU" dirty="0"/>
          </a:p>
        </p:txBody>
      </p:sp>
      <p:sp>
        <p:nvSpPr>
          <p:cNvPr id="7" name="Rectangle 1">
            <a:extLst>
              <a:ext uri="{FF2B5EF4-FFF2-40B4-BE49-F238E27FC236}">
                <a16:creationId xmlns:a16="http://schemas.microsoft.com/office/drawing/2014/main" id="{965ACCB9-32C6-CA58-467B-F763BF491AD6}"/>
              </a:ext>
            </a:extLst>
          </p:cNvPr>
          <p:cNvSpPr>
            <a:spLocks noGrp="1" noChangeArrowheads="1"/>
          </p:cNvSpPr>
          <p:nvPr>
            <p:ph sz="quarter" idx="4"/>
          </p:nvPr>
        </p:nvSpPr>
        <p:spPr bwMode="auto">
          <a:xfrm>
            <a:off x="5909187" y="1353054"/>
            <a:ext cx="5830530" cy="5416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lang="ru-RU" sz="2000" b="1" dirty="0"/>
          </a:p>
          <a:p>
            <a:pPr marL="0" marR="0" lvl="0" indent="0" algn="l" defTabSz="914400" rtl="0" eaLnBrk="0" fontAlgn="base" latinLnBrk="0" hangingPunct="0">
              <a:lnSpc>
                <a:spcPct val="100000"/>
              </a:lnSpc>
              <a:spcBef>
                <a:spcPct val="0"/>
              </a:spcBef>
              <a:spcAft>
                <a:spcPct val="0"/>
              </a:spcAft>
              <a:buClrTx/>
              <a:buSzTx/>
              <a:buNone/>
              <a:tabLst/>
            </a:pPr>
            <a:r>
              <a:rPr lang="ru-RU" sz="2000" b="1" dirty="0"/>
              <a:t>Минусы жизни актёра:</a:t>
            </a:r>
            <a:endParaRPr kumimoji="0" lang="ru-RU" altLang="ru-RU" sz="20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ru-RU" altLang="ru-RU"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1800" b="1" i="0" u="none" strike="noStrike" cap="none" normalizeH="0" baseline="0" dirty="0">
                <a:ln>
                  <a:noFill/>
                </a:ln>
                <a:solidFill>
                  <a:schemeClr val="tx1"/>
                </a:solidFill>
                <a:effectLst/>
                <a:latin typeface="Arial" panose="020B0604020202020204" pitchFamily="34" charset="0"/>
              </a:rPr>
              <a:t>Нестабильность работы</a:t>
            </a:r>
            <a:r>
              <a:rPr kumimoji="0" lang="ru-RU" altLang="ru-RU" sz="1800" b="0" i="0" u="none" strike="noStrike" cap="none" normalizeH="0" baseline="0" dirty="0">
                <a:ln>
                  <a:noFill/>
                </a:ln>
                <a:solidFill>
                  <a:schemeClr val="tx1"/>
                </a:solidFill>
                <a:effectLst/>
                <a:latin typeface="Arial" panose="020B0604020202020204" pitchFamily="34" charset="0"/>
              </a:rPr>
              <a:t>: Отсутствие постоянной занятости, временами длительные периоды без работы.</a:t>
            </a:r>
          </a:p>
          <a:p>
            <a:pPr marL="0" marR="0" lvl="0" indent="0" algn="l" defTabSz="914400" rtl="0" eaLnBrk="0" fontAlgn="base" latinLnBrk="0" hangingPunct="0">
              <a:lnSpc>
                <a:spcPct val="100000"/>
              </a:lnSpc>
              <a:spcBef>
                <a:spcPct val="0"/>
              </a:spcBef>
              <a:spcAft>
                <a:spcPct val="0"/>
              </a:spcAft>
              <a:buClrTx/>
              <a:buSzTx/>
              <a:buNone/>
              <a:tabLst/>
            </a:pPr>
            <a:r>
              <a:rPr kumimoji="0" lang="ru-RU" altLang="ru-RU" sz="1800" b="1" i="0" u="none" strike="noStrike" cap="none" normalizeH="0" baseline="0" dirty="0">
                <a:ln>
                  <a:noFill/>
                </a:ln>
                <a:solidFill>
                  <a:schemeClr val="tx1"/>
                </a:solidFill>
                <a:effectLst/>
                <a:latin typeface="Arial" panose="020B0604020202020204" pitchFamily="34" charset="0"/>
              </a:rPr>
              <a:t>Физическая и эмоциональная нагрузка</a:t>
            </a:r>
            <a:r>
              <a:rPr kumimoji="0" lang="ru-RU" altLang="ru-RU" sz="1800" b="0" i="0" u="none" strike="noStrike" cap="none" normalizeH="0" baseline="0" dirty="0">
                <a:ln>
                  <a:noFill/>
                </a:ln>
                <a:solidFill>
                  <a:schemeClr val="tx1"/>
                </a:solidFill>
                <a:effectLst/>
                <a:latin typeface="Arial" panose="020B0604020202020204" pitchFamily="34" charset="0"/>
              </a:rPr>
              <a:t>: Постоянные репетиции, долгие съёмочные дни и необходимость быстро переключаться между ролями могут быть изнурительными.</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1800" b="1" i="0" u="none" strike="noStrike" cap="none" normalizeH="0" baseline="0" dirty="0">
                <a:ln>
                  <a:noFill/>
                </a:ln>
                <a:solidFill>
                  <a:schemeClr val="tx1"/>
                </a:solidFill>
                <a:effectLst/>
                <a:latin typeface="Arial" panose="020B0604020202020204" pitchFamily="34" charset="0"/>
              </a:rPr>
              <a:t>Личная жизнь под контролем общественности</a:t>
            </a:r>
            <a:r>
              <a:rPr kumimoji="0" lang="ru-RU" altLang="ru-RU" sz="1800" b="0" i="0" u="none" strike="noStrike" cap="none" normalizeH="0" baseline="0" dirty="0">
                <a:ln>
                  <a:noFill/>
                </a:ln>
                <a:solidFill>
                  <a:schemeClr val="tx1"/>
                </a:solidFill>
                <a:effectLst/>
                <a:latin typeface="Arial" panose="020B0604020202020204" pitchFamily="34" charset="0"/>
              </a:rPr>
              <a:t>: Знаменитости часто теряют личную жизнь, их шаги обсуждаются в СМИ и социальных сетях.</a:t>
            </a:r>
          </a:p>
          <a:p>
            <a:pPr marL="0" marR="0" lvl="0" indent="0" algn="l" defTabSz="914400" rtl="0" eaLnBrk="0" fontAlgn="base" latinLnBrk="0" hangingPunct="0">
              <a:lnSpc>
                <a:spcPct val="100000"/>
              </a:lnSpc>
              <a:spcBef>
                <a:spcPct val="0"/>
              </a:spcBef>
              <a:spcAft>
                <a:spcPct val="0"/>
              </a:spcAft>
              <a:buClrTx/>
              <a:buSzTx/>
              <a:buNone/>
              <a:tabLst/>
            </a:pPr>
            <a:r>
              <a:rPr kumimoji="0" lang="ru-RU" altLang="ru-RU" sz="1800" b="1" i="0" u="none" strike="noStrike" cap="none" normalizeH="0" baseline="0" dirty="0">
                <a:ln>
                  <a:noFill/>
                </a:ln>
                <a:solidFill>
                  <a:schemeClr val="tx1"/>
                </a:solidFill>
                <a:effectLst/>
                <a:latin typeface="Arial" panose="020B0604020202020204" pitchFamily="34" charset="0"/>
              </a:rPr>
              <a:t>Риски отказов и критики</a:t>
            </a:r>
            <a:r>
              <a:rPr kumimoji="0" lang="ru-RU" altLang="ru-RU" sz="1800" b="0" i="0" u="none" strike="noStrike" cap="none" normalizeH="0" baseline="0" dirty="0">
                <a:ln>
                  <a:noFill/>
                </a:ln>
                <a:solidFill>
                  <a:schemeClr val="tx1"/>
                </a:solidFill>
                <a:effectLst/>
                <a:latin typeface="Arial" panose="020B0604020202020204" pitchFamily="34" charset="0"/>
              </a:rPr>
              <a:t>: Актёры сталкиваются с постоянной конкуренцией, критикой их работы и возможностью быть отвергнутыми в кастингах.</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1800" b="1" i="0" u="none" strike="noStrike" cap="none" normalizeH="0" baseline="0" dirty="0">
                <a:ln>
                  <a:noFill/>
                </a:ln>
                <a:solidFill>
                  <a:schemeClr val="tx1"/>
                </a:solidFill>
                <a:effectLst/>
                <a:latin typeface="Arial" panose="020B0604020202020204" pitchFamily="34" charset="0"/>
              </a:rPr>
              <a:t>Психологическое давление</a:t>
            </a:r>
            <a:r>
              <a:rPr kumimoji="0" lang="ru-RU" altLang="ru-RU" sz="1800" b="0" i="0" u="none" strike="noStrike" cap="none" normalizeH="0" baseline="0" dirty="0">
                <a:ln>
                  <a:noFill/>
                </a:ln>
                <a:solidFill>
                  <a:schemeClr val="tx1"/>
                </a:solidFill>
                <a:effectLst/>
                <a:latin typeface="Arial" panose="020B0604020202020204" pitchFamily="34" charset="0"/>
              </a:rPr>
              <a:t>: Частое проживание чужих судеб, погружение в роли может приводить к эмоциональному выгоранию.</a:t>
            </a:r>
          </a:p>
        </p:txBody>
      </p:sp>
    </p:spTree>
    <p:extLst>
      <p:ext uri="{BB962C8B-B14F-4D97-AF65-F5344CB8AC3E}">
        <p14:creationId xmlns:p14="http://schemas.microsoft.com/office/powerpoint/2010/main" val="1408892534"/>
      </p:ext>
    </p:extLst>
  </p:cSld>
  <p:clrMapOvr>
    <a:masterClrMapping/>
  </p:clrMapOvr>
  <mc:AlternateContent xmlns:mc="http://schemas.openxmlformats.org/markup-compatibility/2006">
    <mc:Choice xmlns:p14="http://schemas.microsoft.com/office/powerpoint/2010/main" Requires="p14">
      <p:transition spd="slow" p14:dur="1250" advClick="0" advTm="4000">
        <p:wipe/>
      </p:transition>
    </mc:Choice>
    <mc:Fallback>
      <p:transition spd="slow" advClick="0" advTm="4000">
        <p:wip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Заголовок 6">
            <a:extLst>
              <a:ext uri="{FF2B5EF4-FFF2-40B4-BE49-F238E27FC236}">
                <a16:creationId xmlns:a16="http://schemas.microsoft.com/office/drawing/2014/main" id="{AF4768AB-C7D8-4E9F-CDC3-52604D79F89F}"/>
              </a:ext>
            </a:extLst>
          </p:cNvPr>
          <p:cNvSpPr>
            <a:spLocks noGrp="1"/>
          </p:cNvSpPr>
          <p:nvPr>
            <p:ph type="title"/>
          </p:nvPr>
        </p:nvSpPr>
        <p:spPr/>
        <p:txBody>
          <a:bodyPr/>
          <a:lstStyle/>
          <a:p>
            <a:r>
              <a:rPr lang="ru-RU" dirty="0"/>
              <a:t>Каждая роль — это результат многих часов работы с текстом и режиссёром.</a:t>
            </a:r>
          </a:p>
        </p:txBody>
      </p:sp>
      <p:pic>
        <p:nvPicPr>
          <p:cNvPr id="5122" name="Picture 2" descr="15 фото актеров рядом с людьми, которых они сыграли в кино">
            <a:extLst>
              <a:ext uri="{FF2B5EF4-FFF2-40B4-BE49-F238E27FC236}">
                <a16:creationId xmlns:a16="http://schemas.microsoft.com/office/drawing/2014/main" id="{65B27C9D-5A74-B5B5-530F-7414BC19A4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7297" y="1844645"/>
            <a:ext cx="8935064" cy="46981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5263773"/>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Самые красивые голливудские актеры - Рамблер/кино">
            <a:extLst>
              <a:ext uri="{FF2B5EF4-FFF2-40B4-BE49-F238E27FC236}">
                <a16:creationId xmlns:a16="http://schemas.microsoft.com/office/drawing/2014/main" id="{9DBB333B-8271-09E1-E40E-EDB36DE095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2723" y="4316361"/>
            <a:ext cx="3559277" cy="2541639"/>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Лучшие голливудские актеры и актрисы в 2022 году - Афиша Daily">
            <a:extLst>
              <a:ext uri="{FF2B5EF4-FFF2-40B4-BE49-F238E27FC236}">
                <a16:creationId xmlns:a16="http://schemas.microsoft.com/office/drawing/2014/main" id="{94EF125C-9DE0-EEA0-8AB1-1F3C6B3D87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159045"/>
            <a:ext cx="3352800" cy="2698955"/>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Названы самые успешные молодые актеры Голливуда">
            <a:extLst>
              <a:ext uri="{FF2B5EF4-FFF2-40B4-BE49-F238E27FC236}">
                <a16:creationId xmlns:a16="http://schemas.microsoft.com/office/drawing/2014/main" id="{720C125D-19AE-FC45-7D6E-3F9571227D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112" y="108541"/>
            <a:ext cx="3175819" cy="2666509"/>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Джеки Чан - звезда Китая">
            <a:extLst>
              <a:ext uri="{FF2B5EF4-FFF2-40B4-BE49-F238E27FC236}">
                <a16:creationId xmlns:a16="http://schemas.microsoft.com/office/drawing/2014/main" id="{6B3EE64D-D337-8D0F-1D53-EAC45441B2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65218" y="0"/>
            <a:ext cx="4626782" cy="2883593"/>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descr="Самым «дорогим» актером Голливуда стал Леонардо Ди Каприо">
            <a:extLst>
              <a:ext uri="{FF2B5EF4-FFF2-40B4-BE49-F238E27FC236}">
                <a16:creationId xmlns:a16="http://schemas.microsoft.com/office/drawing/2014/main" id="{DF849508-6A9D-3C77-F142-7D608B03299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44645" y="0"/>
            <a:ext cx="4467865" cy="2883593"/>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12" descr="Звёзды Голливуда, рост которых намного меньше чем вы думали">
            <a:extLst>
              <a:ext uri="{FF2B5EF4-FFF2-40B4-BE49-F238E27FC236}">
                <a16:creationId xmlns:a16="http://schemas.microsoft.com/office/drawing/2014/main" id="{6F139932-699A-8E90-1B13-5D13EC94E76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26282" y="4926659"/>
            <a:ext cx="3559278" cy="2302449"/>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a:extLst>
              <a:ext uri="{FF2B5EF4-FFF2-40B4-BE49-F238E27FC236}">
                <a16:creationId xmlns:a16="http://schemas.microsoft.com/office/drawing/2014/main" id="{9B8B460F-7795-2874-F0A8-EBC09F0CB125}"/>
              </a:ext>
            </a:extLst>
          </p:cNvPr>
          <p:cNvSpPr/>
          <p:nvPr/>
        </p:nvSpPr>
        <p:spPr>
          <a:xfrm>
            <a:off x="1249960" y="2967335"/>
            <a:ext cx="8193113" cy="923330"/>
          </a:xfrm>
          <a:prstGeom prst="rect">
            <a:avLst/>
          </a:prstGeom>
          <a:noFill/>
        </p:spPr>
        <p:txBody>
          <a:bodyPr wrap="square" lIns="91440" tIns="45720" rIns="91440" bIns="45720">
            <a:spAutoFit/>
          </a:bodyPr>
          <a:lstStyle/>
          <a:p>
            <a:pPr algn="ctr"/>
            <a:r>
              <a:rPr lang="ru-RU" sz="5400" b="1" cap="none" spc="0" dirty="0">
                <a:ln w="9525">
                  <a:solidFill>
                    <a:schemeClr val="bg1"/>
                  </a:solidFill>
                  <a:prstDash val="solid"/>
                </a:ln>
                <a:solidFill>
                  <a:srgbClr val="FFC000"/>
                </a:solidFill>
                <a:effectLst>
                  <a:outerShdw blurRad="12700" dist="38100" dir="2700000" algn="tl" rotWithShape="0">
                    <a:schemeClr val="bg1">
                      <a:lumMod val="50000"/>
                    </a:schemeClr>
                  </a:outerShdw>
                </a:effectLst>
              </a:rPr>
              <a:t>Голливудские Актеры</a:t>
            </a:r>
          </a:p>
        </p:txBody>
      </p:sp>
    </p:spTree>
    <p:extLst>
      <p:ext uri="{BB962C8B-B14F-4D97-AF65-F5344CB8AC3E}">
        <p14:creationId xmlns:p14="http://schemas.microsoft.com/office/powerpoint/2010/main" val="2674891599"/>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31B5467C-93A1-D638-BC2C-BB23A19DB6CC}"/>
              </a:ext>
            </a:extLst>
          </p:cNvPr>
          <p:cNvSpPr>
            <a:spLocks noGrp="1"/>
          </p:cNvSpPr>
          <p:nvPr>
            <p:ph type="title" idx="4294967295"/>
          </p:nvPr>
        </p:nvSpPr>
        <p:spPr>
          <a:xfrm>
            <a:off x="0" y="457200"/>
            <a:ext cx="4325938" cy="784225"/>
          </a:xfrm>
        </p:spPr>
        <p:txBody>
          <a:bodyPr/>
          <a:lstStyle/>
          <a:p>
            <a:r>
              <a:rPr lang="ru-RU" dirty="0"/>
              <a:t>Актер Джеки чан</a:t>
            </a:r>
          </a:p>
        </p:txBody>
      </p:sp>
      <p:sp>
        <p:nvSpPr>
          <p:cNvPr id="7" name="Текст 6">
            <a:extLst>
              <a:ext uri="{FF2B5EF4-FFF2-40B4-BE49-F238E27FC236}">
                <a16:creationId xmlns:a16="http://schemas.microsoft.com/office/drawing/2014/main" id="{1A63882E-B20D-47D3-2175-7ACDC64035E7}"/>
              </a:ext>
            </a:extLst>
          </p:cNvPr>
          <p:cNvSpPr>
            <a:spLocks noGrp="1"/>
          </p:cNvSpPr>
          <p:nvPr>
            <p:ph type="body" sz="half" idx="4294967295"/>
          </p:nvPr>
        </p:nvSpPr>
        <p:spPr>
          <a:xfrm>
            <a:off x="0" y="1470025"/>
            <a:ext cx="4327525" cy="4772025"/>
          </a:xfrm>
        </p:spPr>
        <p:txBody>
          <a:bodyPr>
            <a:normAutofit fontScale="55000" lnSpcReduction="20000"/>
          </a:bodyPr>
          <a:lstStyle/>
          <a:p>
            <a:r>
              <a:rPr lang="ru-RU" dirty="0"/>
              <a:t>Джеки Чан, родившийся 7 апреля 1954 года в Гонконге, является одним из самых известных актеров и мастеров боевых искусств в мире. С раннего возраста он начал заниматься кунг-фу и стал участником труппы «Пекинская опера», что дало ему основы физического исполнения и актерского мастерства.</a:t>
            </a:r>
          </a:p>
          <a:p>
            <a:r>
              <a:rPr lang="ru-RU" dirty="0"/>
              <a:t>Чан прославился благодаря своим уникальным комбинациям акробатики и боевых искусств, что сделало его стиль неповторимым. Он стал звездой благодаря фильмам, таким как </a:t>
            </a:r>
            <a:r>
              <a:rPr lang="ru-RU" b="1" dirty="0"/>
              <a:t>"Полицейская история"</a:t>
            </a:r>
            <a:r>
              <a:rPr lang="ru-RU" dirty="0"/>
              <a:t> и </a:t>
            </a:r>
            <a:r>
              <a:rPr lang="ru-RU" b="1" dirty="0"/>
              <a:t>"Напарник"</a:t>
            </a:r>
            <a:r>
              <a:rPr lang="ru-RU" dirty="0"/>
              <a:t>, которые сочетали экшен с комедийными элементами.</a:t>
            </a:r>
          </a:p>
          <a:p>
            <a:r>
              <a:rPr lang="ru-RU" dirty="0"/>
              <a:t>Чан также известен своим подходом к безопасности на съемках: он часто выполняет сложные трюки сам, что иногда приводит к травмам, но делает его фильмы более аутентичными и захватывающими.</a:t>
            </a:r>
          </a:p>
          <a:p>
            <a:r>
              <a:rPr lang="ru-RU" dirty="0"/>
              <a:t>Кроме актерства, Чан активно занимается продюсированием и режиссурой, а также участвует в благотворительных проектах. Его история в киноиндустрии — это пример упорства и стремления к совершенству, вдохновляющий многих людей по всему миру.</a:t>
            </a:r>
          </a:p>
          <a:p>
            <a:endParaRPr lang="ru-RU" dirty="0"/>
          </a:p>
        </p:txBody>
      </p:sp>
      <p:pic>
        <p:nvPicPr>
          <p:cNvPr id="8" name="Рисунок 7">
            <a:extLst>
              <a:ext uri="{FF2B5EF4-FFF2-40B4-BE49-F238E27FC236}">
                <a16:creationId xmlns:a16="http://schemas.microsoft.com/office/drawing/2014/main" id="{49A91263-1F09-1530-EBA0-6833FE1555FA}"/>
              </a:ext>
            </a:extLst>
          </p:cNvPr>
          <p:cNvPicPr>
            <a:picLocks noChangeAspect="1"/>
          </p:cNvPicPr>
          <p:nvPr/>
        </p:nvPicPr>
        <p:blipFill>
          <a:blip r:embed="rId2"/>
          <a:stretch>
            <a:fillRect/>
          </a:stretch>
        </p:blipFill>
        <p:spPr>
          <a:xfrm>
            <a:off x="5583830" y="849384"/>
            <a:ext cx="4877242" cy="5392025"/>
          </a:xfrm>
          <a:prstGeom prst="rect">
            <a:avLst/>
          </a:prstGeom>
        </p:spPr>
      </p:pic>
    </p:spTree>
    <p:extLst>
      <p:ext uri="{BB962C8B-B14F-4D97-AF65-F5344CB8AC3E}">
        <p14:creationId xmlns:p14="http://schemas.microsoft.com/office/powerpoint/2010/main" val="919739303"/>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DC77F16-18AA-0DF2-6E87-3DCD6A8F04A7}"/>
              </a:ext>
            </a:extLst>
          </p:cNvPr>
          <p:cNvSpPr>
            <a:spLocks noGrp="1"/>
          </p:cNvSpPr>
          <p:nvPr>
            <p:ph type="title"/>
          </p:nvPr>
        </p:nvSpPr>
        <p:spPr>
          <a:xfrm>
            <a:off x="-9700" y="746620"/>
            <a:ext cx="6410500" cy="987427"/>
          </a:xfrm>
        </p:spPr>
        <p:txBody>
          <a:bodyPr/>
          <a:lstStyle/>
          <a:p>
            <a:r>
              <a:rPr lang="ru-RU" dirty="0"/>
              <a:t>                       заключение</a:t>
            </a:r>
          </a:p>
        </p:txBody>
      </p:sp>
      <p:sp>
        <p:nvSpPr>
          <p:cNvPr id="4" name="Текст 3">
            <a:extLst>
              <a:ext uri="{FF2B5EF4-FFF2-40B4-BE49-F238E27FC236}">
                <a16:creationId xmlns:a16="http://schemas.microsoft.com/office/drawing/2014/main" id="{1E7B3FCD-1F0C-4A81-8CFA-769576016EF7}"/>
              </a:ext>
            </a:extLst>
          </p:cNvPr>
          <p:cNvSpPr>
            <a:spLocks noGrp="1"/>
          </p:cNvSpPr>
          <p:nvPr>
            <p:ph type="body" sz="half" idx="2"/>
          </p:nvPr>
        </p:nvSpPr>
        <p:spPr>
          <a:xfrm>
            <a:off x="3949905" y="1734047"/>
            <a:ext cx="4665590" cy="4910167"/>
          </a:xfrm>
        </p:spPr>
        <p:txBody>
          <a:bodyPr>
            <a:normAutofit fontScale="70000" lnSpcReduction="20000"/>
          </a:bodyPr>
          <a:lstStyle/>
          <a:p>
            <a:r>
              <a:rPr lang="ru-RU" sz="2300" dirty="0"/>
              <a:t>Актерство — это искусство, которое объединяет множество аспектов человеческой деятельности, таких как эмоции, физическое выражение, импровизация и взаимодействие с другими артистами. Актеры становятся проводниками историй, позволяя зрителям погрузиться в разные миры и переживания. В процессе создания образа актеры используют свои навыки, чтобы передать правдоподобные эмоции и чувства, что требует как технической подготовки, так и творческого подхода.</a:t>
            </a:r>
          </a:p>
          <a:p>
            <a:r>
              <a:rPr lang="ru-RU" sz="2300" dirty="0"/>
              <a:t>Актерство не только развлекает, но и может служить мощным инструментом для социальной критики и осмысления актуальных проблем общества. Через своих персонажей актеры могут затрагивать важные темы, побуждая зрителей к размышлениям и обсуждениям.</a:t>
            </a:r>
          </a:p>
          <a:p>
            <a:r>
              <a:rPr lang="ru-RU" sz="2300" dirty="0"/>
              <a:t>В заключение, актерство — это не просто профессия, а форма искусства, способная влиять на общество, формировать культурные нормы и развивать человеческие чувства. Оно требует от исполнителей не только таланта, но и преданности, трудолюбия и постоянного самосовершенствования.</a:t>
            </a:r>
          </a:p>
          <a:p>
            <a:endParaRPr lang="ru-RU" dirty="0"/>
          </a:p>
        </p:txBody>
      </p:sp>
    </p:spTree>
    <p:extLst>
      <p:ext uri="{BB962C8B-B14F-4D97-AF65-F5344CB8AC3E}">
        <p14:creationId xmlns:p14="http://schemas.microsoft.com/office/powerpoint/2010/main" val="2809755246"/>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779</Words>
  <Application>Microsoft Office PowerPoint</Application>
  <PresentationFormat>Широкоэкранный</PresentationFormat>
  <Paragraphs>43</Paragraphs>
  <Slides>10</Slides>
  <Notes>0</Notes>
  <HiddenSlides>0</HiddenSlides>
  <MMClips>0</MMClips>
  <ScaleCrop>false</ScaleCrop>
  <HeadingPairs>
    <vt:vector size="6" baseType="variant">
      <vt:variant>
        <vt:lpstr>Использованные шрифты</vt:lpstr>
      </vt:variant>
      <vt:variant>
        <vt:i4>10</vt:i4>
      </vt:variant>
      <vt:variant>
        <vt:lpstr>Тема</vt:lpstr>
      </vt:variant>
      <vt:variant>
        <vt:i4>1</vt:i4>
      </vt:variant>
      <vt:variant>
        <vt:lpstr>Заголовки слайдов</vt:lpstr>
      </vt:variant>
      <vt:variant>
        <vt:i4>10</vt:i4>
      </vt:variant>
    </vt:vector>
  </HeadingPairs>
  <TitlesOfParts>
    <vt:vector size="21" baseType="lpstr">
      <vt:lpstr>Arial</vt:lpstr>
      <vt:lpstr>Arial Narrow</vt:lpstr>
      <vt:lpstr>Bahnschrift Condensed</vt:lpstr>
      <vt:lpstr>Calibri</vt:lpstr>
      <vt:lpstr>Calibri Light</vt:lpstr>
      <vt:lpstr>Cascadia Code Light</vt:lpstr>
      <vt:lpstr>Cascadia Mono ExtraLight</vt:lpstr>
      <vt:lpstr>Cascadia Mono SemiBold</vt:lpstr>
      <vt:lpstr>Century Gothic</vt:lpstr>
      <vt:lpstr>Century Schoolbook</vt:lpstr>
      <vt:lpstr>Тема Office</vt:lpstr>
      <vt:lpstr>«Искусство Превращений: Мир Актерского Мастерства»</vt:lpstr>
      <vt:lpstr>Актерское мастерство – это искусство создания образа и передачи эмоций, идей и характера персонажей через различные формы выражения. В этой презентации мы обсудим основные аспекты актерского мастерства, его историю, техники и особенности.</vt:lpstr>
      <vt:lpstr>Эмоции в центре мастерства </vt:lpstr>
      <vt:lpstr> Работа на сцене и за кулисами</vt:lpstr>
      <vt:lpstr>Минусы и плюсы быть актером</vt:lpstr>
      <vt:lpstr>Каждая роль — это результат многих часов работы с текстом и режиссёром.</vt:lpstr>
      <vt:lpstr>Презентация PowerPoint</vt:lpstr>
      <vt:lpstr>Актер Джеки чан</vt:lpstr>
      <vt:lpstr>                       заключение</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alymbekova saule</dc:creator>
  <cp:lastModifiedBy>alymbekova saule</cp:lastModifiedBy>
  <cp:revision>1</cp:revision>
  <dcterms:created xsi:type="dcterms:W3CDTF">2024-09-24T09:57:26Z</dcterms:created>
  <dcterms:modified xsi:type="dcterms:W3CDTF">2024-09-24T09:57:27Z</dcterms:modified>
</cp:coreProperties>
</file>

<file path=docProps/thumbnail.jpeg>
</file>